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41" r:id="rId3"/>
    <p:sldId id="342" r:id="rId4"/>
    <p:sldId id="365" r:id="rId5"/>
    <p:sldId id="366" r:id="rId6"/>
    <p:sldId id="367" r:id="rId7"/>
    <p:sldId id="362" r:id="rId8"/>
    <p:sldId id="358" r:id="rId9"/>
    <p:sldId id="343" r:id="rId10"/>
    <p:sldId id="344" r:id="rId11"/>
    <p:sldId id="359" r:id="rId12"/>
    <p:sldId id="348" r:id="rId13"/>
    <p:sldId id="357" r:id="rId14"/>
    <p:sldId id="361" r:id="rId15"/>
    <p:sldId id="353" r:id="rId1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71" autoAdjust="0"/>
    <p:restoredTop sz="94671" autoAdjust="0"/>
  </p:normalViewPr>
  <p:slideViewPr>
    <p:cSldViewPr>
      <p:cViewPr>
        <p:scale>
          <a:sx n="68" d="100"/>
          <a:sy n="68" d="100"/>
        </p:scale>
        <p:origin x="-15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AEF21-4E9B-4F03-B286-C9FA469FA712}" type="datetimeFigureOut">
              <a:rPr lang="es-EC" smtClean="0"/>
              <a:pPr/>
              <a:t>04/03/2015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B78F-7CB8-4B61-A8D9-5B4B069224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59652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2E6B-2DF2-6C44-BC44-21FFB7595995}" type="slidenum">
              <a:rPr lang="es-ES_tradnl" smtClean="0">
                <a:solidFill>
                  <a:prstClr val="black"/>
                </a:solidFill>
              </a:rPr>
              <a:pPr/>
              <a:t>1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83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7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2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38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89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5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77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84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14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36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49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493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29D4C83-884B-324C-964A-A60BA17A2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3/4/2015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0D8AE8-6BD0-E14B-8CAE-1439FCB48CB5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28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etty.yanez@registrocivil.gob.e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rvicios.electr&#243;nicos@registrocivil.gob.e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14546" y="3214686"/>
            <a:ext cx="4829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2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2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7399410" y="249338"/>
            <a:ext cx="1594462" cy="1166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5961200"/>
            <a:ext cx="1820770" cy="6242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1054" y="5910525"/>
            <a:ext cx="2003246" cy="686827"/>
          </a:xfrm>
          <a:prstGeom prst="rect">
            <a:avLst/>
          </a:prstGeom>
        </p:spPr>
      </p:pic>
      <p:pic>
        <p:nvPicPr>
          <p:cNvPr id="1026" name="Picture 2" descr="H:\escritoriopc\TODO\logo RC\logosRC\logo r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01" y="249339"/>
            <a:ext cx="3251450" cy="2751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5132"/>
            <a:ext cx="1343225" cy="6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6021288"/>
            <a:ext cx="2333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-36512" y="-19713"/>
            <a:ext cx="17951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CuadroTexto"/>
          <p:cNvSpPr txBox="1"/>
          <p:nvPr/>
        </p:nvSpPr>
        <p:spPr>
          <a:xfrm>
            <a:off x="1071538" y="3857628"/>
            <a:ext cx="7153033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SERVICIOS ELECTRÓNICOS</a:t>
            </a:r>
          </a:p>
          <a:p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178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85918" y="857232"/>
            <a:ext cx="621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3.1 PORTAL DE CONSULTA DE DATOS DE IDENTIDAD</a:t>
            </a:r>
          </a:p>
          <a:p>
            <a:endParaRPr lang="es-EC" dirty="0">
              <a:solidFill>
                <a:schemeClr val="tx2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72132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429124" y="2428868"/>
            <a:ext cx="41434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Arial" pitchFamily="34" charset="0"/>
                <a:cs typeface="Arial" pitchFamily="34" charset="0"/>
              </a:rPr>
              <a:t>El Sistema Nacional de Identificación Ciudadana permite que las instituciones puedan acceder en línea a consultar información demográfica y biométrica de los datos de  identidad de los ciudadanos registrados en la base de datos de la Dirección General de Registro Civil, Identificación y Cedulación. Además, el sistema se encuentra interconectado con el Consejo Nacional Electoral para obtener en línea los datos del certificado de votación y con el Ministerio de Salud Pública – CONADIS para acceder a la información de las personas con discapacidad.</a:t>
            </a:r>
          </a:p>
          <a:p>
            <a:pPr algn="just"/>
            <a:r>
              <a:rPr lang="es-EC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s-EC" dirty="0"/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357694"/>
            <a:ext cx="3071834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453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85918" y="857232"/>
            <a:ext cx="621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3.2 REQUISITOS PORTAL DE CONSULTA DE DATOS DE IDENTIDAD</a:t>
            </a:r>
          </a:p>
          <a:p>
            <a:endParaRPr lang="es-EC" dirty="0">
              <a:solidFill>
                <a:schemeClr val="tx2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72132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273027" y="2067520"/>
            <a:ext cx="724088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Arial" pitchFamily="34" charset="0"/>
                <a:cs typeface="Arial" pitchFamily="34" charset="0"/>
              </a:rPr>
              <a:t>Para acceder al sistema se requiere disponer de un equipo informático y red de acceso a Internet que cumpla con los siguientes requisitos: </a:t>
            </a:r>
          </a:p>
          <a:p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Equipo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informático con las siguientes características físicas: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Procesador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mínimo de 2.8 </a:t>
            </a:r>
            <a:r>
              <a:rPr lang="es-EC" sz="1600" dirty="0" err="1">
                <a:latin typeface="Arial" pitchFamily="34" charset="0"/>
                <a:cs typeface="Arial" pitchFamily="34" charset="0"/>
              </a:rPr>
              <a:t>Mhz.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Memoria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RAM de 1 gigabyte (GB).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Espacio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en disco de 300 GB.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Equipo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informático con software cliente: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puede usar cualquier navegador de internet, se recomienda el uso de Firefox 15 o superior.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Antivirus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. </a:t>
            </a:r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Programa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Acrobat Reader para visualización de archivos </a:t>
            </a:r>
            <a:r>
              <a:rPr lang="es-EC" sz="1600" dirty="0" err="1">
                <a:latin typeface="Arial" pitchFamily="34" charset="0"/>
                <a:cs typeface="Arial" pitchFamily="34" charset="0"/>
              </a:rPr>
              <a:t>pdf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Disponer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de un software de ofimática para lectura de hoja de cálculo. </a:t>
            </a:r>
          </a:p>
          <a:p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sz="1600" dirty="0">
                <a:latin typeface="Arial" pitchFamily="34" charset="0"/>
                <a:cs typeface="Arial" pitchFamily="34" charset="0"/>
              </a:rPr>
              <a:t>Servicio de internet con un ancho de banda mínimo de 1 Mb. El tiempo de respuesta del sistema dependerá de esta característica.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C" sz="1600" dirty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27435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2285984" y="1023119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3.3 BENEFICIOS Y TARIFAS</a:t>
            </a:r>
            <a:endParaRPr lang="es-EC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14414" y="1571613"/>
            <a:ext cx="69294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Generación del certificado electrónico con datos demográficos y biométricos de identidad del ciudadano avalados por la DIGERCIC, complementados con los datos de la papeleta de votación y carné de discapacidad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,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 en formato PDF.</a:t>
            </a:r>
          </a:p>
          <a:p>
            <a:pPr lvl="0"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Simplificación de trámites al ciudadano, pues se le evita la solicitud de copias físicas de la cédula de identidad, del certificado de votación y del carné de discapacidad.</a:t>
            </a:r>
          </a:p>
          <a:p>
            <a:pPr lvl="0"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Facilita la generación de expedientes digitales y su trazabilidad a través del Número Único de Verificación “NUV”.</a:t>
            </a:r>
          </a:p>
          <a:p>
            <a:pPr marL="179388" lvl="0" indent="-179388">
              <a:buFont typeface="Calibri" pitchFamily="34" charset="0"/>
              <a:buChar char="•"/>
            </a:pPr>
            <a:endParaRPr lang="es-EC" sz="1600" u="sng" dirty="0" smtClean="0">
              <a:latin typeface="Arial" pitchFamily="34" charset="0"/>
              <a:cs typeface="Arial" pitchFamily="34" charset="0"/>
            </a:endParaRPr>
          </a:p>
          <a:p>
            <a:pPr marL="179388" lvl="0" indent="-179388">
              <a:buFont typeface="Calibri" pitchFamily="34" charset="0"/>
              <a:buChar char="•"/>
            </a:pPr>
            <a:endParaRPr lang="es-EC" sz="1600" u="sng" dirty="0" smtClean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259632" y="4365104"/>
            <a:ext cx="728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itchFamily="34" charset="0"/>
                <a:cs typeface="Arial" pitchFamily="34" charset="0"/>
              </a:rPr>
              <a:t>                                SERVICIOS                                                                      TARIFAS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42976" y="4357694"/>
            <a:ext cx="73581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Datos Registrales (Consulta de Cédula Tradicional) 		0.15</a:t>
            </a: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Datos Biométricos (Consulta de Cédula Electrónica)		0.30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409453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1643042" y="1357298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DOCUMENTOS HABILITANTES</a:t>
            </a:r>
            <a:endParaRPr lang="es-EC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28728" y="2214554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>
                <a:latin typeface="Arial" pitchFamily="34" charset="0"/>
                <a:cs typeface="Arial" pitchFamily="34" charset="0"/>
              </a:rPr>
              <a:t>Carta de manifestación de interés en los servicios electrónicos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Formulario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interoperabilidad (servicios web service y validación masiva)</a:t>
            </a: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Plantilla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de cruce de información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 ( servicio validación masiva). </a:t>
            </a: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Ficha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de creación de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usuarios (sistema identificación ciudadana). </a:t>
            </a: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Nombramiento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certificado del representante legal.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Convenio de prestación de servicios electrónicos.</a:t>
            </a:r>
          </a:p>
        </p:txBody>
      </p:sp>
    </p:spTree>
    <p:extLst>
      <p:ext uri="{BB962C8B-B14F-4D97-AF65-F5344CB8AC3E}">
        <p14:creationId xmlns="" xmlns:p14="http://schemas.microsoft.com/office/powerpoint/2010/main" val="193874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1285852" y="1571612"/>
            <a:ext cx="72152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Arial" pitchFamily="34" charset="0"/>
                <a:cs typeface="Arial" pitchFamily="34" charset="0"/>
              </a:rPr>
              <a:t>PERSONA DE SOPORTE DEL SERVICIO</a:t>
            </a:r>
          </a:p>
          <a:p>
            <a:pPr algn="ctr"/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2400" dirty="0" smtClean="0">
                <a:latin typeface="Arial" pitchFamily="34" charset="0"/>
                <a:cs typeface="Arial" pitchFamily="34" charset="0"/>
              </a:rPr>
              <a:t>Ing. Lorena Yánez</a:t>
            </a:r>
          </a:p>
          <a:p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Email:  </a:t>
            </a:r>
            <a:r>
              <a:rPr lang="es-EC" sz="2400" dirty="0" smtClean="0">
                <a:latin typeface="Arial" pitchFamily="34" charset="0"/>
                <a:cs typeface="Arial" pitchFamily="34" charset="0"/>
                <a:hlinkClick r:id="rId3"/>
              </a:rPr>
              <a:t>betty.yanez@registrocivil.gob.ec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  	 	  </a:t>
            </a:r>
            <a:r>
              <a:rPr lang="es-EC" sz="2400" dirty="0" smtClean="0">
                <a:latin typeface="Arial" pitchFamily="34" charset="0"/>
                <a:cs typeface="Arial" pitchFamily="34" charset="0"/>
                <a:hlinkClick r:id="rId4"/>
              </a:rPr>
              <a:t>servicios.electrónicos@registrocivil.gob.ec</a:t>
            </a:r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Teléfonos: 023-731-110 ext. 29339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93874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1571612"/>
            <a:ext cx="6429420" cy="3357586"/>
          </a:xfrm>
          <a:prstGeom prst="rect">
            <a:avLst/>
          </a:prstGeom>
        </p:spPr>
      </p:pic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409453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857752" y="1928802"/>
            <a:ext cx="39290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La modernización de la infraestructura tecnológica ha impulsado a Registro Civil a brindar nuevos servicios. Durante el año 2014 se han beneficiado 67 instituciones del sector público y privado, reportado un aproximado de 110 millones de transacciones en línea.</a:t>
            </a:r>
          </a:p>
          <a:p>
            <a:pPr algn="just"/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El Registro Civil cuenta con la base de datos registrales más grande del país permitiendo a nuestros usuarios el acceso controlado a información actualizada, facilitando de esta manera sus operaciones diarias.</a:t>
            </a:r>
          </a:p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32856"/>
            <a:ext cx="392909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285852" y="1071546"/>
            <a:ext cx="710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ANTECEDENTES</a:t>
            </a:r>
            <a:endParaRPr lang="es-EC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53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071538" y="1357298"/>
            <a:ext cx="7102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CATÁLOGO DE SERVICIOS ELECTRÓNICOS</a:t>
            </a:r>
            <a:endParaRPr lang="es-EC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00166" y="292893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Validación de registros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Consulta de datos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Portal de consulta de datos de identidad</a:t>
            </a:r>
          </a:p>
        </p:txBody>
      </p:sp>
    </p:spTree>
    <p:extLst>
      <p:ext uri="{BB962C8B-B14F-4D97-AF65-F5344CB8AC3E}">
        <p14:creationId xmlns="" xmlns:p14="http://schemas.microsoft.com/office/powerpoint/2010/main" val="409453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668122" y="1023119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1.1 VALIDACIÓN DE REGISTROS</a:t>
            </a:r>
            <a:endParaRPr lang="es-EC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34290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4572000" y="2571744"/>
            <a:ext cx="4214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Describe aquellos servicios en el cual una institución o empresa remite la información de sus usuarios a la Dirección General de Registro Civil, Identificación y Cedulación (DIGERCIC) mediante un CD, correo electrónico, entre otros, con la finalidad de que esta sea validada contra la base de datos de la institución.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53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643042" y="92867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1.2 REQUISITOS VALIDACIÓN DE REGISTROS</a:t>
            </a:r>
            <a:endParaRPr lang="es-EC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85852" y="2000240"/>
            <a:ext cx="69294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Arial" pitchFamily="34" charset="0"/>
                <a:cs typeface="Arial" pitchFamily="34" charset="0"/>
              </a:rPr>
              <a:t>El archivo remitido por la entidad debe ser un archivo tipo texto (.</a:t>
            </a:r>
            <a:r>
              <a:rPr lang="es-EC" sz="1600" dirty="0" err="1">
                <a:latin typeface="Arial" pitchFamily="34" charset="0"/>
                <a:cs typeface="Arial" pitchFamily="34" charset="0"/>
              </a:rPr>
              <a:t>txt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) el nombre deberá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especificarse</a:t>
            </a: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C" sz="1600" b="1" dirty="0">
                <a:latin typeface="Arial" pitchFamily="34" charset="0"/>
                <a:cs typeface="Arial" pitchFamily="34" charset="0"/>
              </a:rPr>
              <a:t>datos_a_validar.txt </a:t>
            </a:r>
            <a:endParaRPr lang="es-EC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600" b="1" dirty="0" smtClean="0">
                <a:latin typeface="Arial" pitchFamily="34" charset="0"/>
                <a:cs typeface="Arial" pitchFamily="34" charset="0"/>
              </a:rPr>
              <a:t>TIPOS </a:t>
            </a:r>
            <a:r>
              <a:rPr lang="es-EC" sz="1600" b="1" dirty="0">
                <a:latin typeface="Arial" pitchFamily="34" charset="0"/>
                <a:cs typeface="Arial" pitchFamily="34" charset="0"/>
              </a:rPr>
              <a:t>DE DATOS ENVIADOS </a:t>
            </a:r>
            <a:endParaRPr lang="es-EC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Número </a:t>
            </a:r>
            <a:r>
              <a:rPr lang="es-EC" sz="16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Cédula </a:t>
            </a: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600" dirty="0">
                <a:latin typeface="Arial" pitchFamily="34" charset="0"/>
                <a:cs typeface="Arial" pitchFamily="34" charset="0"/>
              </a:rPr>
              <a:t>Si el archivo contiene solo números de cédula, el archivo debe contener 1 COLUMNA que debe contener los números de cédula completos (10 dígitos) sin caracteres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especiales ó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espacios en blanco. </a:t>
            </a:r>
          </a:p>
          <a:p>
            <a:pPr algn="just"/>
            <a:r>
              <a:rPr lang="es-EC" sz="1600" dirty="0">
                <a:latin typeface="Arial" pitchFamily="34" charset="0"/>
                <a:cs typeface="Arial" pitchFamily="34" charset="0"/>
              </a:rPr>
              <a:t>Ejemplo: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1715677884, 1713529251 </a:t>
            </a:r>
          </a:p>
          <a:p>
            <a:pPr algn="just"/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Número </a:t>
            </a:r>
            <a:r>
              <a:rPr lang="es-EC" sz="1600" b="1" dirty="0">
                <a:latin typeface="Arial" pitchFamily="34" charset="0"/>
                <a:cs typeface="Arial" pitchFamily="34" charset="0"/>
              </a:rPr>
              <a:t>de Cédula, Apellidos y Nombres </a:t>
            </a:r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el archivo contiene números de cedula y apellidos y nombre, el archivo debe contener 2 columnas separadas por el carácter especial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TAB.</a:t>
            </a:r>
          </a:p>
          <a:p>
            <a:pPr algn="just"/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600" dirty="0">
                <a:latin typeface="Arial" pitchFamily="34" charset="0"/>
                <a:cs typeface="Arial" pitchFamily="34" charset="0"/>
              </a:rPr>
              <a:t>Ejemplo: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1715677884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s-EC" sz="1600" dirty="0"/>
              <a:t>TORRES GARCÍA MARIO ALBERTO 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583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1857356" y="157161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1.3 BENEFICIOS Y TARIFAS</a:t>
            </a:r>
            <a:endParaRPr lang="es-EC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00166" y="2214554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La información obtenida es de una fuente confiable (Registro Civil).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Actualizar y completar la base de datos que maneja la empresa o</a:t>
            </a:r>
          </a:p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institución de manera eficaz.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Apoyo a la detección de suplantación de identidad.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14480" y="3643314"/>
            <a:ext cx="678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itchFamily="34" charset="0"/>
                <a:cs typeface="Arial" pitchFamily="34" charset="0"/>
              </a:rPr>
              <a:t>           SERVICIOS                                                           TARIFAS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500166" y="4214818"/>
            <a:ext cx="700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Validación de Registros 			$ 0.12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53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71678"/>
            <a:ext cx="340518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285852" y="1142984"/>
            <a:ext cx="710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2.1 CONSULTA DE DATOS</a:t>
            </a:r>
            <a:endParaRPr lang="es-EC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28662" y="2428868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Sistema mediante el cual las instituciones pueden consultar en línea la información de identidad de los ciudadanos para la prestación de trámites y servicios hacia la comunidad, a través de soluciones tecnológicas basadas en </a:t>
            </a: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servicios web (SOA)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que permiten la  interconexión respetando los estándares internacionales.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409453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1285852" y="1142984"/>
            <a:ext cx="710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2.2 REQUISITOS SERVICIOS WEB</a:t>
            </a:r>
            <a:endParaRPr lang="es-EC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00100" y="2000240"/>
            <a:ext cx="69971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Debe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estar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habilitado el puerto 8080 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del lado del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Cliente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(considerar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Firewall en servidores y equipos). </a:t>
            </a:r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Contar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con un Ancho de Banda considerable y de ser posible con PRIORIDAD para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las computadoras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que realizarán el consumo del Web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Service (consultas concurrentes). </a:t>
            </a:r>
          </a:p>
          <a:p>
            <a:pPr algn="just"/>
            <a:endParaRPr lang="es-EC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Nivel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de conocimiento medio-avanzado en el consumo de </a:t>
            </a:r>
            <a:r>
              <a:rPr lang="es-EC" sz="1600" dirty="0" smtClean="0">
                <a:latin typeface="Arial" pitchFamily="34" charset="0"/>
                <a:cs typeface="Arial" pitchFamily="34" charset="0"/>
              </a:rPr>
              <a:t>Servicios </a:t>
            </a:r>
            <a:r>
              <a:rPr lang="es-EC" sz="1600" dirty="0">
                <a:latin typeface="Arial" pitchFamily="34" charset="0"/>
                <a:cs typeface="Arial" pitchFamily="34" charset="0"/>
              </a:rPr>
              <a:t>Web basados en SOAP, así como la suficiente experiencia en ambientes web y de intercambio de datos. 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1825759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escritoriopc\TODO\logo RC\logosRC\logo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11106" cy="59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6119167" y="6453336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_tradnl" sz="1200" b="1" i="1" dirty="0" smtClean="0">
                <a:solidFill>
                  <a:prstClr val="white">
                    <a:lumMod val="50000"/>
                  </a:prstClr>
                </a:solidFill>
                <a:latin typeface="Helvetica Narrow Bold"/>
              </a:rPr>
              <a:t>Tu identidad, nuestro compromiso</a:t>
            </a:r>
            <a:endParaRPr lang="es-ES_tradnl" sz="1200" b="1" i="1" dirty="0">
              <a:solidFill>
                <a:prstClr val="white">
                  <a:lumMod val="50000"/>
                </a:prstClr>
              </a:solidFill>
              <a:latin typeface="Helvetica Narrow Bold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-19714"/>
            <a:ext cx="45719" cy="7092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2285984" y="1325959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2.3 BENEFICIOS Y TARIFAS</a:t>
            </a:r>
            <a:endParaRPr lang="es-EC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00166" y="2060848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Integración con los sistemas internos de las instituciones.</a:t>
            </a:r>
          </a:p>
          <a:p>
            <a:pPr lvl="0"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Consulta directa a la fuente oficial de información y obtención de la última información actualizada del ciudadano.</a:t>
            </a:r>
          </a:p>
          <a:p>
            <a:pPr lvl="0" algn="just">
              <a:buFont typeface="Arial" pitchFamily="34" charset="0"/>
              <a:buChar char="•"/>
            </a:pPr>
            <a:r>
              <a:rPr lang="es-EC" sz="1600" dirty="0" smtClean="0">
                <a:latin typeface="Arial" pitchFamily="34" charset="0"/>
                <a:cs typeface="Arial" pitchFamily="34" charset="0"/>
              </a:rPr>
              <a:t>Apoyo a la detección de suplantación de identidad.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10125" y="4077072"/>
            <a:ext cx="6643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itchFamily="34" charset="0"/>
                <a:cs typeface="Arial" pitchFamily="34" charset="0"/>
              </a:rPr>
              <a:t>• Demográfico                                                        		$ 0,08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571604" y="3372423"/>
            <a:ext cx="650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itchFamily="34" charset="0"/>
                <a:cs typeface="Arial" pitchFamily="34" charset="0"/>
              </a:rPr>
              <a:t>              SERVICIOS				                  TARIFAS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53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VICIOS ELECTRONICOS DIGERC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SERVICIOS ELECTRONICOS DIGERCIC</Template>
  <TotalTime>220</TotalTime>
  <Words>953</Words>
  <Application>Microsoft Office PowerPoint</Application>
  <PresentationFormat>Presentación en pantalla (4:3)</PresentationFormat>
  <Paragraphs>108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SERVICIOS ELECTRONICOS DIGERCIC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betty.yanez</dc:creator>
  <cp:lastModifiedBy>betty.yanez</cp:lastModifiedBy>
  <cp:revision>24</cp:revision>
  <dcterms:created xsi:type="dcterms:W3CDTF">2015-02-18T13:12:51Z</dcterms:created>
  <dcterms:modified xsi:type="dcterms:W3CDTF">2015-03-04T16:42:28Z</dcterms:modified>
</cp:coreProperties>
</file>